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</p:sldIdLst>
  <p:sldSz cy="5143500" cx="9144000"/>
  <p:notesSz cx="6858000" cy="9144000"/>
  <p:embeddedFontLst>
    <p:embeddedFont>
      <p:font typeface="Roboto"/>
      <p:regular r:id="rId47"/>
      <p:bold r:id="rId48"/>
      <p:italic r:id="rId49"/>
      <p:boldItalic r:id="rId50"/>
    </p:embeddedFont>
    <p:embeddedFont>
      <p:font typeface="Playfair Display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font" Target="fonts/Roboto-bold.fntdata"/><Relationship Id="rId47" Type="http://schemas.openxmlformats.org/officeDocument/2006/relationships/font" Target="fonts/Roboto-regular.fntdata"/><Relationship Id="rId49" Type="http://schemas.openxmlformats.org/officeDocument/2006/relationships/font" Target="fonts/Roboto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PlayfairDisplay-regular.fntdata"/><Relationship Id="rId50" Type="http://schemas.openxmlformats.org/officeDocument/2006/relationships/font" Target="fonts/Roboto-boldItalic.fntdata"/><Relationship Id="rId53" Type="http://schemas.openxmlformats.org/officeDocument/2006/relationships/font" Target="fonts/PlayfairDisplay-italic.fntdata"/><Relationship Id="rId52" Type="http://schemas.openxmlformats.org/officeDocument/2006/relationships/font" Target="fonts/PlayfairDisplay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54" Type="http://schemas.openxmlformats.org/officeDocument/2006/relationships/font" Target="fonts/PlayfairDisplay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de891ee2c5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de891ee2c5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de891ee2c5_0_3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de891ee2c5_0_3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de891ee2c5_0_3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de891ee2c5_0_3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de891ee2c5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de891ee2c5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de891ee2c5_0_3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de891ee2c5_0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de94fec0a2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2de94fec0a2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2de891ee2c5_0_3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2de891ee2c5_0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de891ee2c5_0_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de891ee2c5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de891ee2c5_0_3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de891ee2c5_0_3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de891ee2c5_0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2de891ee2c5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de891ee2c5_0_3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2de891ee2c5_0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2de891ee2c5_0_2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2de891ee2c5_0_2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de891ee2c5_0_2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de891ee2c5_0_2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de891ee2c5_0_3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de891ee2c5_0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2de891ee2c5_0_30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2de891ee2c5_0_3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de891ee2c5_0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2de891ee2c5_0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de891ee2c5_0_3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2de891ee2c5_0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2de891ee2c5_0_3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2de891ee2c5_0_3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de891ee2c5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de891ee2c5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de891ee2c5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de891ee2c5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de94fec0a2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de94fec0a2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de891ee2c5_0_2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de891ee2c5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de891ee2c5_0_3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de891ee2c5_0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de891ee2c5_0_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2de891ee2c5_0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de94fec0a2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2de94fec0a2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>
                <a:solidFill>
                  <a:srgbClr val="333333"/>
                </a:solidFill>
              </a:rPr>
              <a:t>Oral candidiasis: Oral hairy leukoplakia is often colonised by candida which can obfuscate the pathology</a:t>
            </a:r>
            <a:endParaRPr sz="1200">
              <a:solidFill>
                <a:srgbClr val="333333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2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200">
                <a:solidFill>
                  <a:srgbClr val="333333"/>
                </a:solidFill>
              </a:rPr>
              <a:t>Human papillomavirus (HPV): The koilocyte-like cells in oral hairy leukoplakia resemble HPV infection. In-situ hybridisation for EBV distinguishes these entities.</a:t>
            </a:r>
            <a:endParaRPr sz="1200">
              <a:solidFill>
                <a:srgbClr val="333333"/>
              </a:solidFill>
            </a:endParaRPr>
          </a:p>
          <a:p>
            <a:pPr indent="0" lvl="0" marL="0" rtl="0" algn="l">
              <a:spcBef>
                <a:spcPts val="2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2de94fec0a2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2de94fec0a2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de94fec0a2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de94fec0a2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de94fec0a2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2de94fec0a2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de94fec0a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2de94fec0a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de94fec0a2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de94fec0a2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de94fec0a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2de94fec0a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de94fec0a2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de94fec0a2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de891ee2c5_0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de891ee2c5_0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de891ee2c5_0_3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de891ee2c5_0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2de94fec0a2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2de94fec0a2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de891ee2c5_0_2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de891ee2c5_0_2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de891ee2c5_0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de891ee2c5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de891ee2c5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2de891ee2c5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2de891ee2c5_0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2de891ee2c5_0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de891ee2c5_0_3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de891ee2c5_0_3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D0E0E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2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4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Relationship Id="rId4" Type="http://schemas.openxmlformats.org/officeDocument/2006/relationships/image" Target="../media/image42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29.png"/><Relationship Id="rId4" Type="http://schemas.openxmlformats.org/officeDocument/2006/relationships/image" Target="../media/image32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5.png"/><Relationship Id="rId4" Type="http://schemas.openxmlformats.org/officeDocument/2006/relationships/image" Target="../media/image20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7.png"/><Relationship Id="rId4" Type="http://schemas.openxmlformats.org/officeDocument/2006/relationships/image" Target="../media/image3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5.png"/><Relationship Id="rId4" Type="http://schemas.openxmlformats.org/officeDocument/2006/relationships/image" Target="../media/image36.png"/><Relationship Id="rId5" Type="http://schemas.openxmlformats.org/officeDocument/2006/relationships/image" Target="../media/image3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8.png"/><Relationship Id="rId4" Type="http://schemas.openxmlformats.org/officeDocument/2006/relationships/image" Target="../media/image34.png"/><Relationship Id="rId5" Type="http://schemas.openxmlformats.org/officeDocument/2006/relationships/image" Target="../media/image4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8.png"/><Relationship Id="rId4" Type="http://schemas.openxmlformats.org/officeDocument/2006/relationships/image" Target="../media/image3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3.png"/><Relationship Id="rId4" Type="http://schemas.openxmlformats.org/officeDocument/2006/relationships/image" Target="../media/image41.png"/><Relationship Id="rId5" Type="http://schemas.openxmlformats.org/officeDocument/2006/relationships/image" Target="../media/image45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385425" y="1332873"/>
            <a:ext cx="8520600" cy="2293500"/>
          </a:xfrm>
          <a:prstGeom prst="rect">
            <a:avLst/>
          </a:prstGeom>
          <a:noFill/>
          <a:ln cap="flat" cmpd="sng" w="9525">
            <a:solidFill>
              <a:srgbClr val="D4E2C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400">
                <a:solidFill>
                  <a:srgbClr val="21212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Grandes simuladores em Dermatopatologia: Caso clínico</a:t>
            </a:r>
            <a:endParaRPr b="1" sz="3400">
              <a:solidFill>
                <a:srgbClr val="212121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2525075" y="3916725"/>
            <a:ext cx="4691700" cy="88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Marcella Soares Pincelli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Departamento de Dermatologia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Faculdade de Medicina da Universidade de São Paulo</a:t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0" l="66281" r="0" t="0"/>
          <a:stretch/>
        </p:blipFill>
        <p:spPr>
          <a:xfrm>
            <a:off x="6110980" y="86950"/>
            <a:ext cx="885801" cy="1093125"/>
          </a:xfrm>
          <a:prstGeom prst="rect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14437" l="2327" r="7126" t="15681"/>
          <a:stretch/>
        </p:blipFill>
        <p:spPr>
          <a:xfrm>
            <a:off x="7144450" y="258375"/>
            <a:ext cx="1761575" cy="76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22"/>
          <p:cNvGrpSpPr/>
          <p:nvPr/>
        </p:nvGrpSpPr>
        <p:grpSpPr>
          <a:xfrm>
            <a:off x="108825" y="721450"/>
            <a:ext cx="8839200" cy="3982244"/>
            <a:chOff x="108825" y="721450"/>
            <a:chExt cx="8839200" cy="3982244"/>
          </a:xfrm>
        </p:grpSpPr>
        <p:pic>
          <p:nvPicPr>
            <p:cNvPr id="104" name="Google Shape;104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8825" y="721450"/>
              <a:ext cx="8839200" cy="39822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" name="Google Shape;105;p22"/>
            <p:cNvSpPr txBox="1"/>
            <p:nvPr/>
          </p:nvSpPr>
          <p:spPr>
            <a:xfrm>
              <a:off x="108825" y="721450"/>
              <a:ext cx="701100" cy="2889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chemeClr val="dk1"/>
                  </a:solidFill>
                </a:rPr>
                <a:t>PAS</a:t>
              </a:r>
              <a:endParaRPr sz="1200"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23"/>
          <p:cNvGrpSpPr/>
          <p:nvPr/>
        </p:nvGrpSpPr>
        <p:grpSpPr>
          <a:xfrm>
            <a:off x="1256800" y="65325"/>
            <a:ext cx="6551549" cy="4932874"/>
            <a:chOff x="1256800" y="65325"/>
            <a:chExt cx="6551549" cy="4932874"/>
          </a:xfrm>
        </p:grpSpPr>
        <p:pic>
          <p:nvPicPr>
            <p:cNvPr id="111" name="Google Shape;111;p23"/>
            <p:cNvPicPr preferRelativeResize="0"/>
            <p:nvPr/>
          </p:nvPicPr>
          <p:blipFill rotWithShape="1">
            <a:blip r:embed="rId3">
              <a:alphaModFix/>
            </a:blip>
            <a:srcRect b="2647" l="21997" r="23755" t="6682"/>
            <a:stretch/>
          </p:blipFill>
          <p:spPr>
            <a:xfrm>
              <a:off x="1256800" y="65325"/>
              <a:ext cx="6551549" cy="49328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Google Shape;112;p23"/>
            <p:cNvSpPr txBox="1"/>
            <p:nvPr/>
          </p:nvSpPr>
          <p:spPr>
            <a:xfrm>
              <a:off x="1256800" y="65325"/>
              <a:ext cx="701100" cy="2889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chemeClr val="dk1"/>
                  </a:solidFill>
                </a:rPr>
                <a:t>PAS</a:t>
              </a:r>
              <a:endParaRPr sz="1200"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4"/>
          <p:cNvPicPr preferRelativeResize="0"/>
          <p:nvPr/>
        </p:nvPicPr>
        <p:blipFill rotWithShape="1">
          <a:blip r:embed="rId3">
            <a:alphaModFix/>
          </a:blip>
          <a:srcRect b="0" l="7704" r="9273" t="0"/>
          <a:stretch/>
        </p:blipFill>
        <p:spPr>
          <a:xfrm>
            <a:off x="305125" y="217950"/>
            <a:ext cx="8601552" cy="4649474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4"/>
          <p:cNvSpPr txBox="1"/>
          <p:nvPr/>
        </p:nvSpPr>
        <p:spPr>
          <a:xfrm>
            <a:off x="305125" y="217950"/>
            <a:ext cx="712800" cy="292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</a:rPr>
              <a:t>PAS</a:t>
            </a:r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25"/>
          <p:cNvGrpSpPr/>
          <p:nvPr/>
        </p:nvGrpSpPr>
        <p:grpSpPr>
          <a:xfrm>
            <a:off x="152400" y="152400"/>
            <a:ext cx="8602133" cy="4838700"/>
            <a:chOff x="152400" y="152400"/>
            <a:chExt cx="8602133" cy="4838700"/>
          </a:xfrm>
        </p:grpSpPr>
        <p:pic>
          <p:nvPicPr>
            <p:cNvPr id="124" name="Google Shape;124;p2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52400"/>
              <a:ext cx="8602133" cy="4838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5" name="Google Shape;125;p25"/>
            <p:cNvSpPr txBox="1"/>
            <p:nvPr/>
          </p:nvSpPr>
          <p:spPr>
            <a:xfrm>
              <a:off x="152400" y="152400"/>
              <a:ext cx="701100" cy="2889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chemeClr val="dk1"/>
                  </a:solidFill>
                </a:rPr>
                <a:t>GRAM</a:t>
              </a:r>
              <a:endParaRPr sz="1200"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Micológico direto</a:t>
            </a:r>
            <a:endParaRPr/>
          </a:p>
        </p:txBody>
      </p:sp>
      <p:pic>
        <p:nvPicPr>
          <p:cNvPr id="131" name="Google Shape;131;p26"/>
          <p:cNvPicPr preferRelativeResize="0"/>
          <p:nvPr/>
        </p:nvPicPr>
        <p:blipFill rotWithShape="1">
          <a:blip r:embed="rId3">
            <a:alphaModFix/>
          </a:blip>
          <a:srcRect b="1787" l="0" r="0" t="0"/>
          <a:stretch/>
        </p:blipFill>
        <p:spPr>
          <a:xfrm>
            <a:off x="1453975" y="1198550"/>
            <a:ext cx="5796350" cy="3202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6"/>
          <p:cNvSpPr txBox="1"/>
          <p:nvPr/>
        </p:nvSpPr>
        <p:spPr>
          <a:xfrm>
            <a:off x="1474750" y="4475125"/>
            <a:ext cx="5746500" cy="43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2"/>
                </a:solidFill>
              </a:rPr>
              <a:t>Sugestivo de candidíase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7"/>
          <p:cNvSpPr txBox="1"/>
          <p:nvPr>
            <p:ph idx="4294967295"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400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Clínica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9950" y="152400"/>
            <a:ext cx="3221978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48000" y="92987"/>
            <a:ext cx="7448001" cy="495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84025" y="101550"/>
            <a:ext cx="7269517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Hipóteses diagnósticas</a:t>
            </a:r>
            <a:endParaRPr/>
          </a:p>
        </p:txBody>
      </p:sp>
      <p:sp>
        <p:nvSpPr>
          <p:cNvPr id="158" name="Google Shape;158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just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solidFill>
                  <a:schemeClr val="dk1"/>
                </a:solidFill>
              </a:rPr>
              <a:t>-</a:t>
            </a:r>
            <a:r>
              <a:rPr lang="pt-BR" sz="2400">
                <a:solidFill>
                  <a:schemeClr val="dk1"/>
                </a:solidFill>
              </a:rPr>
              <a:t>Leucoplasia pilosa oral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>
                <a:solidFill>
                  <a:schemeClr val="dk1"/>
                </a:solidFill>
              </a:rPr>
              <a:t>-Candidíase hipertrófica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chemeClr val="dk1"/>
                </a:solidFill>
              </a:rPr>
              <a:t>-Verruga viral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>
            <p:ph type="ctrTitle"/>
          </p:nvPr>
        </p:nvSpPr>
        <p:spPr>
          <a:xfrm>
            <a:off x="311700" y="1545450"/>
            <a:ext cx="8520600" cy="2094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100"/>
              <a:t>Doente masculino, 11 anos, com antecedente de artrite idiopática juvenil desde 2017, apresenta lesões orais há 8 dias.</a:t>
            </a:r>
            <a:endParaRPr sz="21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14"/>
          <p:cNvSpPr txBox="1"/>
          <p:nvPr/>
        </p:nvSpPr>
        <p:spPr>
          <a:xfrm>
            <a:off x="3072000" y="3073050"/>
            <a:ext cx="3000000" cy="13872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00">
                <a:solidFill>
                  <a:schemeClr val="dk1"/>
                </a:solidFill>
              </a:rPr>
              <a:t>E</a:t>
            </a:r>
            <a:r>
              <a:rPr lang="pt-BR" sz="2100">
                <a:solidFill>
                  <a:schemeClr val="dk1"/>
                </a:solidFill>
              </a:rPr>
              <a:t>m uso de ciclosporina 3 mg/kg/dia e prednisona 50 mg/dia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510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510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510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510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510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839204" cy="45102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400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Como prosseguiriam?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8" name="Google Shape;198;p39"/>
          <p:cNvGrpSpPr/>
          <p:nvPr/>
        </p:nvGrpSpPr>
        <p:grpSpPr>
          <a:xfrm>
            <a:off x="77549" y="542038"/>
            <a:ext cx="8988898" cy="4248275"/>
            <a:chOff x="77549" y="542038"/>
            <a:chExt cx="8988898" cy="4248275"/>
          </a:xfrm>
        </p:grpSpPr>
        <p:pic>
          <p:nvPicPr>
            <p:cNvPr id="199" name="Google Shape;199;p39"/>
            <p:cNvPicPr preferRelativeResize="0"/>
            <p:nvPr/>
          </p:nvPicPr>
          <p:blipFill rotWithShape="1">
            <a:blip r:embed="rId3">
              <a:alphaModFix/>
            </a:blip>
            <a:srcRect b="892" l="-317" r="6868" t="1068"/>
            <a:stretch/>
          </p:blipFill>
          <p:spPr>
            <a:xfrm>
              <a:off x="77549" y="542038"/>
              <a:ext cx="8988898" cy="4248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0" name="Google Shape;200;p39"/>
            <p:cNvSpPr txBox="1"/>
            <p:nvPr/>
          </p:nvSpPr>
          <p:spPr>
            <a:xfrm>
              <a:off x="113875" y="542050"/>
              <a:ext cx="496500" cy="2862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chemeClr val="dk1"/>
                  </a:solidFill>
                </a:rPr>
                <a:t>EBV</a:t>
              </a:r>
              <a:endParaRPr sz="1200"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oogle Shape;205;p40"/>
          <p:cNvGrpSpPr/>
          <p:nvPr/>
        </p:nvGrpSpPr>
        <p:grpSpPr>
          <a:xfrm>
            <a:off x="152400" y="512400"/>
            <a:ext cx="8839204" cy="4510238"/>
            <a:chOff x="152400" y="512400"/>
            <a:chExt cx="8839204" cy="4510238"/>
          </a:xfrm>
        </p:grpSpPr>
        <p:pic>
          <p:nvPicPr>
            <p:cNvPr id="206" name="Google Shape;206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512400"/>
              <a:ext cx="8839204" cy="45102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7" name="Google Shape;207;p40"/>
            <p:cNvSpPr txBox="1"/>
            <p:nvPr/>
          </p:nvSpPr>
          <p:spPr>
            <a:xfrm>
              <a:off x="152400" y="512400"/>
              <a:ext cx="701100" cy="288900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200">
                  <a:solidFill>
                    <a:schemeClr val="dk1"/>
                  </a:solidFill>
                </a:rPr>
                <a:t>EBV</a:t>
              </a:r>
              <a:endParaRPr sz="1200">
                <a:solidFill>
                  <a:schemeClr val="dk1"/>
                </a:solidFill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1"/>
          <p:cNvSpPr txBox="1"/>
          <p:nvPr>
            <p:ph type="title"/>
          </p:nvPr>
        </p:nvSpPr>
        <p:spPr>
          <a:xfrm>
            <a:off x="275375" y="1068400"/>
            <a:ext cx="8520600" cy="841800"/>
          </a:xfrm>
          <a:prstGeom prst="rect">
            <a:avLst/>
          </a:prstGeom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Leucoplasia pilosa oral</a:t>
            </a:r>
            <a:endParaRPr/>
          </a:p>
        </p:txBody>
      </p:sp>
      <p:grpSp>
        <p:nvGrpSpPr>
          <p:cNvPr id="213" name="Google Shape;213;p41"/>
          <p:cNvGrpSpPr/>
          <p:nvPr/>
        </p:nvGrpSpPr>
        <p:grpSpPr>
          <a:xfrm>
            <a:off x="215950" y="2245818"/>
            <a:ext cx="8798742" cy="2100007"/>
            <a:chOff x="215950" y="2245818"/>
            <a:chExt cx="8798742" cy="2100007"/>
          </a:xfrm>
        </p:grpSpPr>
        <p:pic>
          <p:nvPicPr>
            <p:cNvPr id="214" name="Google Shape;214;p4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15950" y="2245818"/>
              <a:ext cx="3154923" cy="2100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215;p41"/>
            <p:cNvPicPr preferRelativeResize="0"/>
            <p:nvPr/>
          </p:nvPicPr>
          <p:blipFill rotWithShape="1">
            <a:blip r:embed="rId4">
              <a:alphaModFix/>
            </a:blip>
            <a:srcRect b="6473" l="27288" r="27261" t="4850"/>
            <a:stretch/>
          </p:blipFill>
          <p:spPr>
            <a:xfrm>
              <a:off x="3429000" y="2245825"/>
              <a:ext cx="2389224" cy="2099999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6" name="Google Shape;216;p41"/>
            <p:cNvGrpSpPr/>
            <p:nvPr/>
          </p:nvGrpSpPr>
          <p:grpSpPr>
            <a:xfrm>
              <a:off x="5876350" y="2245825"/>
              <a:ext cx="3138342" cy="2100000"/>
              <a:chOff x="76448" y="512407"/>
              <a:chExt cx="8003934" cy="4084014"/>
            </a:xfrm>
          </p:grpSpPr>
          <p:pic>
            <p:nvPicPr>
              <p:cNvPr id="217" name="Google Shape;217;p41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76449" y="512407"/>
                <a:ext cx="8003932" cy="4084014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18" name="Google Shape;218;p41"/>
              <p:cNvSpPr txBox="1"/>
              <p:nvPr/>
            </p:nvSpPr>
            <p:spPr>
              <a:xfrm>
                <a:off x="76448" y="512408"/>
                <a:ext cx="1408500" cy="421800"/>
              </a:xfrm>
              <a:prstGeom prst="rect">
                <a:avLst/>
              </a:prstGeom>
              <a:solidFill>
                <a:srgbClr val="FFFFFF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800">
                    <a:solidFill>
                      <a:schemeClr val="dk1"/>
                    </a:solidFill>
                  </a:rPr>
                  <a:t>EBV</a:t>
                </a:r>
                <a:endParaRPr sz="800">
                  <a:solidFill>
                    <a:schemeClr val="dk1"/>
                  </a:solidFill>
                </a:endParaRPr>
              </a:p>
            </p:txBody>
          </p:sp>
        </p:grp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31875"/>
            <a:ext cx="8839200" cy="3982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Leucoplasia pilosa oral - aspectos clínicos</a:t>
            </a:r>
            <a:endParaRPr/>
          </a:p>
        </p:txBody>
      </p:sp>
      <p:sp>
        <p:nvSpPr>
          <p:cNvPr id="224" name="Google Shape;224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Até 50% dos pacientes com HIV não tratado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Transplantados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Imunossuprimidos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u="sng"/>
          </a:p>
        </p:txBody>
      </p:sp>
      <p:pic>
        <p:nvPicPr>
          <p:cNvPr id="225" name="Google Shape;225;p42"/>
          <p:cNvPicPr preferRelativeResize="0"/>
          <p:nvPr/>
        </p:nvPicPr>
        <p:blipFill rotWithShape="1">
          <a:blip r:embed="rId3">
            <a:alphaModFix/>
          </a:blip>
          <a:srcRect b="14115" l="45842" r="22696" t="28734"/>
          <a:stretch/>
        </p:blipFill>
        <p:spPr>
          <a:xfrm>
            <a:off x="5899075" y="1093226"/>
            <a:ext cx="3010334" cy="2941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27200" y="1945145"/>
            <a:ext cx="3202350" cy="208995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2"/>
          <p:cNvSpPr txBox="1"/>
          <p:nvPr/>
        </p:nvSpPr>
        <p:spPr>
          <a:xfrm>
            <a:off x="6689800" y="4430575"/>
            <a:ext cx="1984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Ward BJH, Schaal DL, Nkadi EH, Scott RS. EBV Association with Lymphomas and Carcinomas in the Oral Compartment. Viruses. 2022 Dec 1;14(12):2700. doi: 10.3390/v14122700. PMID: 36560704; PMCID: PMC9783324.</a:t>
            </a:r>
            <a:endParaRPr sz="800"/>
          </a:p>
        </p:txBody>
      </p:sp>
      <p:sp>
        <p:nvSpPr>
          <p:cNvPr id="228" name="Google Shape;228;p42"/>
          <p:cNvSpPr txBox="1"/>
          <p:nvPr/>
        </p:nvSpPr>
        <p:spPr>
          <a:xfrm>
            <a:off x="4343100" y="4430575"/>
            <a:ext cx="2404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Khammissa RA, Fourie J, Chandran R, Lemmer J, Feller L. Epstein-Barr Virus and Its Association with Oral Hairy Leukoplakia: A Short Review. Int J Dent. 2016;2016:4941783. doi: 10.1155/2016/4941783. Epub 2016 Mar 7. PMID: 27047546; PMCID: PMC4800082.</a:t>
            </a:r>
            <a:endParaRPr sz="80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Leucoplasia pilosa oral - aspectos histopatológicos</a:t>
            </a:r>
            <a:endParaRPr/>
          </a:p>
        </p:txBody>
      </p:sp>
      <p:pic>
        <p:nvPicPr>
          <p:cNvPr id="234" name="Google Shape;234;p43"/>
          <p:cNvPicPr preferRelativeResize="0"/>
          <p:nvPr/>
        </p:nvPicPr>
        <p:blipFill rotWithShape="1">
          <a:blip r:embed="rId3">
            <a:alphaModFix/>
          </a:blip>
          <a:srcRect b="7603" l="57648" r="17218" t="13106"/>
          <a:stretch/>
        </p:blipFill>
        <p:spPr>
          <a:xfrm>
            <a:off x="1307675" y="966875"/>
            <a:ext cx="2237573" cy="3970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43"/>
          <p:cNvPicPr preferRelativeResize="0"/>
          <p:nvPr/>
        </p:nvPicPr>
        <p:blipFill rotWithShape="1">
          <a:blip r:embed="rId4">
            <a:alphaModFix/>
          </a:blip>
          <a:srcRect b="21889" l="57845" r="13733" t="31146"/>
          <a:stretch/>
        </p:blipFill>
        <p:spPr>
          <a:xfrm>
            <a:off x="3923024" y="1234764"/>
            <a:ext cx="3320026" cy="3085976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43"/>
          <p:cNvSpPr txBox="1"/>
          <p:nvPr/>
        </p:nvSpPr>
        <p:spPr>
          <a:xfrm>
            <a:off x="4082800" y="4591375"/>
            <a:ext cx="452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8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Kitley MB, Devitt T, Summerlin DJ, Davis CL. Oral hairy leukoplakia associated with the use of adalimumab. Cutis. 2020 Nov;106(5):E4-E6. doi: 10.12788/cutis.0119. PMID: 33465198.</a:t>
            </a:r>
            <a:endParaRPr sz="10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4"/>
          <p:cNvSpPr txBox="1"/>
          <p:nvPr>
            <p:ph idx="4294967295" type="title"/>
          </p:nvPr>
        </p:nvSpPr>
        <p:spPr>
          <a:xfrm>
            <a:off x="311700" y="445025"/>
            <a:ext cx="8520600" cy="60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Diagnósticos diferenciais</a:t>
            </a:r>
            <a:r>
              <a:rPr lang="pt-BR"/>
              <a:t> </a:t>
            </a:r>
            <a:endParaRPr/>
          </a:p>
        </p:txBody>
      </p:sp>
      <p:pic>
        <p:nvPicPr>
          <p:cNvPr id="242" name="Google Shape;242;p44"/>
          <p:cNvPicPr preferRelativeResize="0"/>
          <p:nvPr/>
        </p:nvPicPr>
        <p:blipFill rotWithShape="1">
          <a:blip r:embed="rId3">
            <a:alphaModFix/>
          </a:blip>
          <a:srcRect b="20404" l="20091" r="35141" t="14714"/>
          <a:stretch/>
        </p:blipFill>
        <p:spPr>
          <a:xfrm>
            <a:off x="559400" y="1545100"/>
            <a:ext cx="3578923" cy="291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44"/>
          <p:cNvPicPr preferRelativeResize="0"/>
          <p:nvPr/>
        </p:nvPicPr>
        <p:blipFill rotWithShape="1">
          <a:blip r:embed="rId4">
            <a:alphaModFix/>
          </a:blip>
          <a:srcRect b="9350" l="20704" r="35308" t="16200"/>
          <a:stretch/>
        </p:blipFill>
        <p:spPr>
          <a:xfrm>
            <a:off x="4572000" y="445025"/>
            <a:ext cx="4154827" cy="39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44"/>
          <p:cNvSpPr txBox="1"/>
          <p:nvPr/>
        </p:nvSpPr>
        <p:spPr>
          <a:xfrm>
            <a:off x="377750" y="4605925"/>
            <a:ext cx="6000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Hellstein JW, Marek CL. Candidiasis: Red and White Manifestations in the Oral Cavity. Head Neck Pathol. 2019 Mar;13(1):25-32. doi: 10.1007/s12105-019-01004-6. Epub 2019 Jan 29. PMID: 30693459; PMCID: PMC6405794.</a:t>
            </a:r>
            <a:endParaRPr sz="900"/>
          </a:p>
        </p:txBody>
      </p:sp>
      <p:sp>
        <p:nvSpPr>
          <p:cNvPr id="245" name="Google Shape;245;p44"/>
          <p:cNvSpPr txBox="1"/>
          <p:nvPr/>
        </p:nvSpPr>
        <p:spPr>
          <a:xfrm>
            <a:off x="559400" y="1097000"/>
            <a:ext cx="3567000" cy="4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2"/>
                </a:solidFill>
              </a:rPr>
              <a:t>Candidíase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45"/>
          <p:cNvPicPr preferRelativeResize="0"/>
          <p:nvPr/>
        </p:nvPicPr>
        <p:blipFill rotWithShape="1">
          <a:blip r:embed="rId3">
            <a:alphaModFix/>
          </a:blip>
          <a:srcRect b="15741" l="39202" r="24387" t="32015"/>
          <a:stretch/>
        </p:blipFill>
        <p:spPr>
          <a:xfrm>
            <a:off x="4387888" y="196263"/>
            <a:ext cx="2866162" cy="2212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45"/>
          <p:cNvPicPr preferRelativeResize="0"/>
          <p:nvPr/>
        </p:nvPicPr>
        <p:blipFill rotWithShape="1">
          <a:blip r:embed="rId4">
            <a:alphaModFix/>
          </a:blip>
          <a:srcRect b="30523" l="25526" r="10815" t="30272"/>
          <a:stretch/>
        </p:blipFill>
        <p:spPr>
          <a:xfrm>
            <a:off x="1311475" y="2571750"/>
            <a:ext cx="6222149" cy="2155475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5"/>
          <p:cNvSpPr txBox="1"/>
          <p:nvPr>
            <p:ph idx="4294967295" type="title"/>
          </p:nvPr>
        </p:nvSpPr>
        <p:spPr>
          <a:xfrm>
            <a:off x="311700" y="132650"/>
            <a:ext cx="8520600" cy="60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Diagnósticos diferenciais </a:t>
            </a:r>
            <a:endParaRPr/>
          </a:p>
        </p:txBody>
      </p:sp>
      <p:sp>
        <p:nvSpPr>
          <p:cNvPr id="253" name="Google Shape;253;p45"/>
          <p:cNvSpPr txBox="1"/>
          <p:nvPr/>
        </p:nvSpPr>
        <p:spPr>
          <a:xfrm>
            <a:off x="5963050" y="467595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Rodrigues-Fernandes CI, Arboleda LPA, Vargas PA, Lopes MA, Santos-Silva AR. Oral verrucous carcinoma manifesting as proliferative verrucous leukoplakia. Oral Oncol. 2021 May;116:105144. doi: 10.1016/j.oraloncology.2020.105144. Epub 2021 Jan 13. PMID: 33451921.</a:t>
            </a:r>
            <a:endParaRPr sz="600"/>
          </a:p>
        </p:txBody>
      </p:sp>
      <p:sp>
        <p:nvSpPr>
          <p:cNvPr id="254" name="Google Shape;254;p45"/>
          <p:cNvSpPr txBox="1"/>
          <p:nvPr/>
        </p:nvSpPr>
        <p:spPr>
          <a:xfrm>
            <a:off x="559400" y="1097000"/>
            <a:ext cx="3567000" cy="4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2"/>
                </a:solidFill>
              </a:rPr>
              <a:t>Carcinoma verrucoso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6"/>
          <p:cNvSpPr txBox="1"/>
          <p:nvPr>
            <p:ph idx="4294967295" type="title"/>
          </p:nvPr>
        </p:nvSpPr>
        <p:spPr>
          <a:xfrm>
            <a:off x="311700" y="445025"/>
            <a:ext cx="8520600" cy="60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Diagnósticos diferenciais </a:t>
            </a:r>
            <a:endParaRPr/>
          </a:p>
        </p:txBody>
      </p:sp>
      <p:pic>
        <p:nvPicPr>
          <p:cNvPr id="260" name="Google Shape;260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4175" y="1523625"/>
            <a:ext cx="3974541" cy="26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6"/>
          <p:cNvPicPr preferRelativeResize="0"/>
          <p:nvPr/>
        </p:nvPicPr>
        <p:blipFill rotWithShape="1">
          <a:blip r:embed="rId4">
            <a:alphaModFix/>
          </a:blip>
          <a:srcRect b="23972" l="20339" r="37233" t="12776"/>
          <a:stretch/>
        </p:blipFill>
        <p:spPr>
          <a:xfrm>
            <a:off x="4805198" y="1523630"/>
            <a:ext cx="3157027" cy="264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46"/>
          <p:cNvSpPr txBox="1"/>
          <p:nvPr/>
        </p:nvSpPr>
        <p:spPr>
          <a:xfrm>
            <a:off x="5519225" y="4356888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00">
                <a:solidFill>
                  <a:schemeClr val="accent2"/>
                </a:solidFill>
                <a:latin typeface="Roboto"/>
                <a:ea typeface="Roboto"/>
                <a:cs typeface="Roboto"/>
                <a:sym typeface="Roboto"/>
              </a:rPr>
              <a:t>Betz SJ. HPV-Related Papillary Lesions of the Oral Mucosa: A Review. Head Neck Pathol. 2019 Mar;13(1):80-90. doi: 10.1007/s12105-019-01003-7. Epub 2019 Jan 29. PMID: 30693456; PMCID: PMC6405797.</a:t>
            </a:r>
            <a:endParaRPr sz="700"/>
          </a:p>
        </p:txBody>
      </p:sp>
      <p:sp>
        <p:nvSpPr>
          <p:cNvPr id="263" name="Google Shape;263;p46"/>
          <p:cNvSpPr txBox="1"/>
          <p:nvPr/>
        </p:nvSpPr>
        <p:spPr>
          <a:xfrm>
            <a:off x="559400" y="1097000"/>
            <a:ext cx="3567000" cy="42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2"/>
                </a:solidFill>
              </a:rPr>
              <a:t>Verruga viral (HPV)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8505825" cy="22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7"/>
          <p:cNvPicPr preferRelativeResize="0"/>
          <p:nvPr/>
        </p:nvPicPr>
        <p:blipFill rotWithShape="1">
          <a:blip r:embed="rId4">
            <a:alphaModFix/>
          </a:blip>
          <a:srcRect b="16094" l="21003" r="36035" t="26404"/>
          <a:stretch/>
        </p:blipFill>
        <p:spPr>
          <a:xfrm>
            <a:off x="486750" y="2661050"/>
            <a:ext cx="3174725" cy="228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35225" y="2508950"/>
            <a:ext cx="3633600" cy="2438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48"/>
          <p:cNvPicPr preferRelativeResize="0"/>
          <p:nvPr/>
        </p:nvPicPr>
        <p:blipFill rotWithShape="1">
          <a:blip r:embed="rId3">
            <a:alphaModFix/>
          </a:blip>
          <a:srcRect b="12496" l="3203" r="4749" t="7394"/>
          <a:stretch/>
        </p:blipFill>
        <p:spPr>
          <a:xfrm>
            <a:off x="239575" y="319675"/>
            <a:ext cx="5209026" cy="1765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8"/>
          <p:cNvPicPr preferRelativeResize="0"/>
          <p:nvPr/>
        </p:nvPicPr>
        <p:blipFill rotWithShape="1">
          <a:blip r:embed="rId4">
            <a:alphaModFix/>
          </a:blip>
          <a:srcRect b="5089" l="0" r="8575" t="6084"/>
          <a:stretch/>
        </p:blipFill>
        <p:spPr>
          <a:xfrm>
            <a:off x="5593225" y="319675"/>
            <a:ext cx="3473300" cy="463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8"/>
          <p:cNvPicPr preferRelativeResize="0"/>
          <p:nvPr/>
        </p:nvPicPr>
        <p:blipFill rotWithShape="1">
          <a:blip r:embed="rId5">
            <a:alphaModFix/>
          </a:blip>
          <a:srcRect b="0" l="696" r="1255" t="1710"/>
          <a:stretch/>
        </p:blipFill>
        <p:spPr>
          <a:xfrm>
            <a:off x="268650" y="2145616"/>
            <a:ext cx="5209024" cy="28453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49"/>
          <p:cNvPicPr preferRelativeResize="0"/>
          <p:nvPr/>
        </p:nvPicPr>
        <p:blipFill rotWithShape="1">
          <a:blip r:embed="rId3">
            <a:alphaModFix/>
          </a:blip>
          <a:srcRect b="58844" l="4420" r="51200" t="2867"/>
          <a:stretch/>
        </p:blipFill>
        <p:spPr>
          <a:xfrm>
            <a:off x="6284075" y="1343975"/>
            <a:ext cx="2687999" cy="18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650" y="166476"/>
            <a:ext cx="6053143" cy="2259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9"/>
          <p:cNvPicPr preferRelativeResize="0"/>
          <p:nvPr/>
        </p:nvPicPr>
        <p:blipFill rotWithShape="1">
          <a:blip r:embed="rId3">
            <a:alphaModFix/>
          </a:blip>
          <a:srcRect b="0" l="2405" r="49856" t="54216"/>
          <a:stretch/>
        </p:blipFill>
        <p:spPr>
          <a:xfrm>
            <a:off x="108650" y="2528125"/>
            <a:ext cx="3120712" cy="239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49"/>
          <p:cNvPicPr preferRelativeResize="0"/>
          <p:nvPr/>
        </p:nvPicPr>
        <p:blipFill rotWithShape="1">
          <a:blip r:embed="rId3">
            <a:alphaModFix/>
          </a:blip>
          <a:srcRect b="50585" l="51582" r="958" t="0"/>
          <a:stretch/>
        </p:blipFill>
        <p:spPr>
          <a:xfrm>
            <a:off x="3287300" y="2528125"/>
            <a:ext cx="2874499" cy="2391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7425" y="181450"/>
            <a:ext cx="7990099" cy="1626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5275" y="1914775"/>
            <a:ext cx="3842252" cy="2887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771" y="1951112"/>
            <a:ext cx="3668530" cy="2887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Interesse do caso</a:t>
            </a:r>
            <a:endParaRPr/>
          </a:p>
        </p:txBody>
      </p:sp>
      <p:sp>
        <p:nvSpPr>
          <p:cNvPr id="298" name="Google Shape;298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-Mostrar um caso de leucoplasia pilosa oral em paciente não-HIV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-Evidenciar os possíveis pitfalls em lesões desta natureza (infecções secundárias associadas, diagnósticos diferenciais)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pt-BR"/>
              <a:t>-Importância da correlação clínico-patológica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3325" y="515650"/>
            <a:ext cx="8839200" cy="3982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Agradecimentos</a:t>
            </a:r>
            <a:endParaRPr/>
          </a:p>
        </p:txBody>
      </p:sp>
      <p:sp>
        <p:nvSpPr>
          <p:cNvPr id="304" name="Google Shape;304;p52"/>
          <p:cNvSpPr txBox="1"/>
          <p:nvPr>
            <p:ph idx="1" type="body"/>
          </p:nvPr>
        </p:nvSpPr>
        <p:spPr>
          <a:xfrm>
            <a:off x="311700" y="1152475"/>
            <a:ext cx="3095400" cy="285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36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100">
                <a:solidFill>
                  <a:schemeClr val="dk1"/>
                </a:solidFill>
              </a:rPr>
              <a:t>Dr. </a:t>
            </a:r>
            <a:r>
              <a:rPr lang="pt-BR" sz="2100">
                <a:solidFill>
                  <a:schemeClr val="dk1"/>
                </a:solidFill>
              </a:rPr>
              <a:t>Patrik Castro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36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100">
                <a:solidFill>
                  <a:schemeClr val="dk1"/>
                </a:solidFill>
              </a:rPr>
              <a:t>Dra. Nycolle Guedes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36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100">
                <a:solidFill>
                  <a:schemeClr val="dk1"/>
                </a:solidFill>
              </a:rPr>
              <a:t>Prof. Dr. Marcello Menta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36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100">
                <a:solidFill>
                  <a:schemeClr val="dk1"/>
                </a:solidFill>
              </a:rPr>
              <a:t>Dra. Claudia Santi</a:t>
            </a:r>
            <a:endParaRPr sz="2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5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Obrigada!</a:t>
            </a:r>
            <a:endParaRPr/>
          </a:p>
        </p:txBody>
      </p:sp>
      <p:sp>
        <p:nvSpPr>
          <p:cNvPr id="310" name="Google Shape;310;p53"/>
          <p:cNvSpPr txBox="1"/>
          <p:nvPr>
            <p:ph type="title"/>
          </p:nvPr>
        </p:nvSpPr>
        <p:spPr>
          <a:xfrm>
            <a:off x="311700" y="3145975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0"/>
              <a:t>marcella.pincelli@hc.fm.usp.br</a:t>
            </a:r>
            <a:endParaRPr sz="29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7775" y="719050"/>
            <a:ext cx="8839200" cy="3982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443000"/>
            <a:ext cx="8839200" cy="3982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50" y="711800"/>
            <a:ext cx="8839200" cy="39822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20"/>
          <p:cNvPicPr preferRelativeResize="0"/>
          <p:nvPr/>
        </p:nvPicPr>
        <p:blipFill rotWithShape="1">
          <a:blip r:embed="rId3">
            <a:alphaModFix/>
          </a:blip>
          <a:srcRect b="0" l="0" r="8147" t="0"/>
          <a:stretch/>
        </p:blipFill>
        <p:spPr>
          <a:xfrm>
            <a:off x="174675" y="441900"/>
            <a:ext cx="8865576" cy="4348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400">
                <a:solidFill>
                  <a:schemeClr val="accent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Como prosseguiriam?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